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Proxima Nova" panose="020B0604020202020204" charset="0"/>
      <p:regular r:id="rId24"/>
      <p:bold r:id="rId25"/>
      <p:italic r:id="rId26"/>
      <p:boldItalic r:id="rId27"/>
    </p:embeddedFont>
    <p:embeddedFont>
      <p:font typeface="Proxima Nova Extrabold" panose="020B0604020202020204" charset="0"/>
      <p:bold r:id="rId28"/>
    </p:embeddedFont>
    <p:embeddedFont>
      <p:font typeface="Proxima Nova Semibold" panose="020B0604020202020204" charset="0"/>
      <p:regular r:id="rId29"/>
      <p:bold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6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33" y="1179"/>
      </p:cViewPr>
      <p:guideLst>
        <p:guide orient="horz" pos="306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c344854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c344854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Samples are collected around False Creek along with water quality parameters, such as salinity, turbidity, dissolved solids, etc., as well as environmental observations including recreational water users, weather, tides, wildlife, and any floating garbage.</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Here’s a sneak peek at our statistics: we have had 102 volunteers donate 390 hours collecting 460 water samples. Last year, we had 7 engagement days monitoring with corporate and water recreation groups. The beaches that we sampled were viewed over 2,000 times on our app and website Swim Guide that we’ll introduce shortly.</a:t>
            </a:r>
            <a:r>
              <a:rPr lang="en">
                <a:solidFill>
                  <a:schemeClr val="dk1"/>
                </a:solidFill>
              </a:rPr>
              <a:t>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d57708e9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d57708e9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We sample 5 locations at three sites along False Creek. </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Here you can see the 5 places where we collect water quality samples at the Olympic Village site, just adjacent to where we are now! </a:t>
            </a:r>
            <a:endParaRPr sz="1200">
              <a:latin typeface="Proxima Nova"/>
              <a:ea typeface="Proxima Nova"/>
              <a:cs typeface="Proxima Nova"/>
              <a:sym typeface="Proxima Nov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d57708e9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d57708e9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We cycle from Olympic Village to Granville Island, our second site. </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The pentagon is where our microbiology lab is located. </a:t>
            </a:r>
            <a:endParaRPr sz="1200">
              <a:latin typeface="Proxima Nova"/>
              <a:ea typeface="Proxima Nova"/>
              <a:cs typeface="Proxima Nova"/>
              <a:sym typeface="Proxima Nov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d57708e9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d57708e9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Our third location is Vanier Park</a:t>
            </a:r>
            <a:endParaRPr sz="1200">
              <a:latin typeface="Proxima Nova"/>
              <a:ea typeface="Proxima Nova"/>
              <a:cs typeface="Proxima Nova"/>
              <a:sym typeface="Proxima Nov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8dc3a57c6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8dc3a57c6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Then the samples are brought to Fraser Riverkeeper’s in-house, microbiological IDEXX lab on Granville Island and analysed using a Colilert system for testing E. coli levels in water. As E. coli is an indicator of sewage, the more E. coli present in a sample the greater risk to public health and the environment. We are the only group that samples year round, our results serve to supplement the weekly samples taken by Vancouver Coastal Health from three locations in False Creek: Olympic Village, Brokers Bay, and Vanier Park.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All new sites have been added to Swim Guide, a free app and website, where the sampling results will be published weekly.</a:t>
            </a:r>
            <a:endParaRPr sz="1200">
              <a:latin typeface="Proxima Nova"/>
              <a:ea typeface="Proxima Nova"/>
              <a:cs typeface="Proxima Nova"/>
              <a:sym typeface="Proxima Nov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8dc3a57c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8dc3a57c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We share the results from our water samples as well as those collected by Metro Vancouver with the public on Swim Guide. In 2019 we reached 4 million Swim Guide users, making it the most widely used app for recreational water quality in the world.  </a:t>
            </a:r>
            <a:r>
              <a:rPr lang="en" sz="1200">
                <a:latin typeface="Proxima Nova"/>
                <a:ea typeface="Proxima Nova"/>
                <a:cs typeface="Proxima Nova"/>
                <a:sym typeface="Proxima Nova"/>
              </a:rPr>
              <a:t>Swim Guide helps you easily find your closest beaches, know at a glance which ones are safe for swimming, report pollution, and share your love of beaches with friends and family.</a:t>
            </a:r>
            <a:endParaRPr sz="1200">
              <a:latin typeface="Proxima Nova"/>
              <a:ea typeface="Proxima Nova"/>
              <a:cs typeface="Proxima Nova"/>
              <a:sym typeface="Proxima Nova"/>
            </a:endParaRPr>
          </a:p>
          <a:p>
            <a:pPr marL="0" lvl="0" indent="0" algn="just" rtl="0">
              <a:lnSpc>
                <a:spcPct val="115000"/>
              </a:lnSpc>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1000"/>
              </a:spcBef>
              <a:spcAft>
                <a:spcPts val="0"/>
              </a:spcAft>
              <a:buNone/>
            </a:pPr>
            <a:endParaRPr sz="1200">
              <a:latin typeface="Proxima Nova"/>
              <a:ea typeface="Proxima Nova"/>
              <a:cs typeface="Proxima Nova"/>
              <a:sym typeface="Proxima Nov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8dc3a57c6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8dc3a57c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So this is a beach listing from not too far away. Has anyone been here before?</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So you can see that Vanier Park has passed water quality tests 60-95% of the time, and if you scrolled down you could see the individual tests and when they were taken. One of the best things about Swim Guide is that it gets its water quality updates from both government and non-governmental organizations – there are over 70 affiliates. </a:t>
            </a:r>
            <a:endParaRPr sz="1200">
              <a:latin typeface="Proxima Nova"/>
              <a:ea typeface="Proxima Nova"/>
              <a:cs typeface="Proxima Nova"/>
              <a:sym typeface="Proxima Nov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439087428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439087428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If you want to contribute to our movement and help to keep our waters clean you can easily report pollution. If you ever see water that looks polluted, take a picture of it and upload it on Swim Guide. Pollution reports are geotagged with descriptions which help us investigate it, send the information to the right sources, and figure out how to clean it up! </a:t>
            </a:r>
            <a:endParaRPr sz="1200">
              <a:latin typeface="Proxima Nova"/>
              <a:ea typeface="Proxima Nova"/>
              <a:cs typeface="Proxima Nova"/>
              <a:sym typeface="Proxima Nova"/>
            </a:endParaRPr>
          </a:p>
          <a:p>
            <a:pPr marL="0" lvl="0" indent="0" algn="l" rtl="0">
              <a:spcBef>
                <a:spcPts val="0"/>
              </a:spcBef>
              <a:spcAft>
                <a:spcPts val="0"/>
              </a:spcAft>
              <a:buNone/>
            </a:pPr>
            <a:endParaRPr sz="1200">
              <a:latin typeface="Proxima Nova"/>
              <a:ea typeface="Proxima Nova"/>
              <a:cs typeface="Proxima Nova"/>
              <a:sym typeface="Proxima Nov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e5f4e269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e5f4e269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examples of pollution that you might report!</a:t>
            </a:r>
            <a:endParaRPr/>
          </a:p>
          <a:p>
            <a:pPr marL="0" lvl="0" indent="0" algn="l" rtl="0">
              <a:spcBef>
                <a:spcPts val="0"/>
              </a:spcBef>
              <a:spcAft>
                <a:spcPts val="0"/>
              </a:spcAft>
              <a:buNone/>
            </a:pPr>
            <a:endParaRPr/>
          </a:p>
          <a:p>
            <a:pPr marL="0" lvl="0" indent="0" algn="l" rtl="0">
              <a:spcBef>
                <a:spcPts val="0"/>
              </a:spcBef>
              <a:spcAft>
                <a:spcPts val="0"/>
              </a:spcAft>
              <a:buNone/>
            </a:pPr>
            <a:r>
              <a:rPr lang="en"/>
              <a:t>This past summer, someone submitted the photo on the right to us through Swim Guide. They were concerned that there was Red Tide in Burrard inlet. We were able to contact the health authorities and learned that the red colour in the water was a non-toxic bacteria that only affected clams or shellfish.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8dc3a57c6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8dc3a57c6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A</a:t>
            </a:r>
            <a:r>
              <a:rPr lang="en" sz="1200">
                <a:solidFill>
                  <a:schemeClr val="dk1"/>
                </a:solidFill>
                <a:latin typeface="Proxima Nova"/>
                <a:ea typeface="Proxima Nova"/>
                <a:cs typeface="Proxima Nova"/>
                <a:sym typeface="Proxima Nova"/>
              </a:rPr>
              <a:t>nother way you can contribute to the Swim Drink Fish movement is by volunteering as a citizen scientist. We are always looking for volunteers to join Kate, our Water Monitoring Coordinator, on Thursday mornings to collect our water samples in False Creek. You can sign up on our website fraserriverkeeper.ca or chat with us afterwards to get the details. Jacqui and Mick joined us on a particularly rainy day back in January, and with your support we are hoping to set up a monitoring location on the North Eastern shore of False Creek!</a:t>
            </a:r>
            <a:endParaRPr sz="1200">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8dc3a57c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8dc3a57c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d57708e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d57708e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If you are interested in learning more about our monitoring program, please join us on Friday February 28th at the Creekside Community Center. We will be sharing some of our results from 2019, the first-ever year-round monitoring program on False Creek.</a:t>
            </a: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If you want more information about the event please stop by our table! </a:t>
            </a:r>
            <a:endParaRPr sz="1200">
              <a:latin typeface="Proxima Nova"/>
              <a:ea typeface="Proxima Nova"/>
              <a:cs typeface="Proxima Nova"/>
              <a:sym typeface="Proxima Nov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439087428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439087428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43908742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43908742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Proxima Nova"/>
                <a:ea typeface="Proxima Nova"/>
                <a:cs typeface="Proxima Nova"/>
                <a:sym typeface="Proxima Nova"/>
              </a:rPr>
              <a:t>We are Fraser Riverkeeper</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43908742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43908742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Sadie</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My name is Sadie Caron and I’m the Program Manager for Swim Drink Fish Canada. Today I am joined by our Water Monitoring Coordinator, Kate Moore.</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We’re here to talk to you about our work with Swim Drink Fish and Fraser Riverkeeper and tell you about our water monitoring program in Vancouver.</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43908742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43908742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We are all very fortunate to be in a city that is surrounded by water. There are an incredible number of water activities that we can enjoy right here in false creek, and there is a strong community of water users that paddle and boat throughout the area. These waters should continue to be celebrated and utilised by individuals that are connected to their waters, but these waters are also threatened by bacterial contamination that can severely impact the health of recreational water users looking to wade, paddle, and boat in False Creek. With beach closures across Metro Vancouver due to bacterial contamination it is increasingly important to have access to open, ongoing water quality data. We at Fraser Riverkeeper work to connect people to their waters, collect water quality samples, share both water quality data and water literacy information, and engage individuals with further opportunities to protect their waters. </a:t>
            </a: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With the Creekside Park Extension, it is increasingly important to monitor our waters and compile ongoing long term data to build the case for a swimmable false creek!</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439087428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43908742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Who has ever gone to a beach and seen the sign on the left?</a:t>
            </a:r>
            <a:endParaRPr sz="120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No swimming. This could mean that the water isn’t safe and you could get sick from swimming in it.</a:t>
            </a:r>
            <a:endParaRPr sz="120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How about the centre? A boil water advisory means that contaminants have been detected in the water and you could get sick from drinking it.</a:t>
            </a:r>
            <a:endParaRPr sz="1200">
              <a:latin typeface="Proxima Nova"/>
              <a:ea typeface="Proxima Nova"/>
              <a:cs typeface="Proxima Nova"/>
              <a:sym typeface="Proxima Nova"/>
            </a:endParaRPr>
          </a:p>
          <a:p>
            <a:pPr marL="0" lvl="0" indent="0" algn="l" rtl="0">
              <a:lnSpc>
                <a:spcPct val="115000"/>
              </a:lnSpc>
              <a:spcBef>
                <a:spcPts val="0"/>
              </a:spcBef>
              <a:spcAft>
                <a:spcPts val="0"/>
              </a:spcAft>
              <a:buNone/>
            </a:pPr>
            <a:r>
              <a:rPr lang="en" sz="1200">
                <a:latin typeface="Proxima Nova"/>
                <a:ea typeface="Proxima Nova"/>
                <a:cs typeface="Proxima Nova"/>
                <a:sym typeface="Proxima Nova"/>
              </a:rPr>
              <a:t>And finally the right? A no fishing sign sometimes means that it’s illegal and unsustainable to fish there, but sometimes that rule has been made because the fish themselves could make you sick</a:t>
            </a:r>
            <a:endParaRPr sz="1200">
              <a:latin typeface="Proxima Nova"/>
              <a:ea typeface="Proxima Nova"/>
              <a:cs typeface="Proxima Nova"/>
              <a:sym typeface="Proxima Nova"/>
            </a:endParaRPr>
          </a:p>
          <a:p>
            <a:pPr marL="0" lvl="0" indent="0" algn="l" rtl="0">
              <a:lnSpc>
                <a:spcPct val="115000"/>
              </a:lnSpc>
              <a:spcBef>
                <a:spcPts val="0"/>
              </a:spcBef>
              <a:spcAft>
                <a:spcPts val="0"/>
              </a:spcAft>
              <a:buNone/>
            </a:pPr>
            <a:r>
              <a:rPr lang="en" sz="1200">
                <a:latin typeface="Proxima Nova"/>
                <a:ea typeface="Proxima Nova"/>
                <a:cs typeface="Proxima Nova"/>
                <a:sym typeface="Proxima Nova"/>
              </a:rPr>
              <a:t>Not so great, right? Now imagine the red line of each circle is removed. That would be a future where you CAN safely SWIM, DRINK, and FISH.</a:t>
            </a:r>
            <a:endParaRPr sz="1200">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439087428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43908742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This is our Swim Drink Fish logo which demonstrates what we are FOR at Fraser Riverkeeper and SDF. </a:t>
            </a:r>
            <a:endParaRPr sz="120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We work for a swimmable, drinkable, fishable future for all.</a:t>
            </a:r>
            <a:endParaRPr sz="1200">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439087428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43908742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Proxima Nova"/>
                <a:ea typeface="Proxima Nova"/>
                <a:cs typeface="Proxima Nova"/>
                <a:sym typeface="Proxima Nova"/>
              </a:rPr>
              <a:t>Our water is incredibly important to the peoples and cultures of this region. We acknowledge that we are on the land of the traditional, ancestral, and unceded territories of the Tsleil-Watuth, Squamish, and Musqueam First Nations. </a:t>
            </a:r>
            <a:r>
              <a:rPr lang="en" sz="1200">
                <a:highlight>
                  <a:srgbClr val="FFFFFF"/>
                </a:highlight>
                <a:latin typeface="Proxima Nova"/>
                <a:ea typeface="Proxima Nova"/>
                <a:cs typeface="Proxima Nova"/>
                <a:sym typeface="Proxima Nova"/>
              </a:rPr>
              <a:t>Since time immemorial, First Nations have been stewards of this land and water.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8dc3a57c6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8dc3a57c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Proxima Nova"/>
                <a:ea typeface="Proxima Nova"/>
                <a:cs typeface="Proxima Nova"/>
                <a:sym typeface="Proxima Nova"/>
              </a:rPr>
              <a:t>The Vancouver Water Monitoring Program, a citizen science initiative by Fraser Riverkeeper and Swim Drink Fish Canada, launched in July 2018 on Granville Island. In an effort to learn more about the recreational water quality in False Creek, Fraser Riverkeeper is the only group that samples year round.</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The primary purpose of the program is the protection of public health from contaminated water. The goal of the program is to provide the public with current, reliable water quality data and prevent the spread of waterborne illnesses by making it easy for people to know when their water is contaminated and when it is clean for swimming.</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Fraser Riverkeeper focuses on sampling well-used recreational hotspots around False Creek where stand up paddlers have been seen falling into the water, dogs and children wade at the shallows, kayakers are drenched by splashing water, and adventurous individuals plunge in to cool off. These sites are vulnerable to pollution, so we need to compile more data about how pollution threatens the health of our waterways. And additionally, these sites are very important to the community!</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This program is citizen science-led because it is a concrete way to connect people to their waters. This connection is the foundation to engage people with behaviours that protect their water. Overall our program is focused on collecting water samples, sharing water quality results, and connecting more people to their waters, shaping engaged individuals working to protect their waters. </a:t>
            </a: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latin typeface="Proxima Nova"/>
                <a:ea typeface="Proxima Nova"/>
                <a:cs typeface="Proxima Nova"/>
                <a:sym typeface="Proxima Nova"/>
              </a:rPr>
              <a:t>Now I’ll pass things over to Kate. </a:t>
            </a:r>
            <a:endParaRPr sz="1200">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HuMcRXIoeb9NCS_LC6Wvpioq22L7kBvM/view"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11801"/>
          <a:stretch/>
        </p:blipFill>
        <p:spPr>
          <a:xfrm>
            <a:off x="0" y="0"/>
            <a:ext cx="9144000" cy="5143498"/>
          </a:xfrm>
          <a:prstGeom prst="rect">
            <a:avLst/>
          </a:prstGeom>
          <a:noFill/>
          <a:ln>
            <a:noFill/>
          </a:ln>
        </p:spPr>
      </p:pic>
      <p:pic>
        <p:nvPicPr>
          <p:cNvPr id="55" name="Google Shape;55;p13"/>
          <p:cNvPicPr preferRelativeResize="0"/>
          <p:nvPr/>
        </p:nvPicPr>
        <p:blipFill>
          <a:blip r:embed="rId4">
            <a:alphaModFix/>
          </a:blip>
          <a:stretch>
            <a:fillRect/>
          </a:stretch>
        </p:blipFill>
        <p:spPr>
          <a:xfrm>
            <a:off x="45040" y="0"/>
            <a:ext cx="4526970" cy="5143500"/>
          </a:xfrm>
          <a:prstGeom prst="rect">
            <a:avLst/>
          </a:prstGeom>
          <a:noFill/>
          <a:ln>
            <a:noFill/>
          </a:ln>
        </p:spPr>
      </p:pic>
      <p:sp>
        <p:nvSpPr>
          <p:cNvPr id="56" name="Google Shape;56;p13"/>
          <p:cNvSpPr txBox="1"/>
          <p:nvPr/>
        </p:nvSpPr>
        <p:spPr>
          <a:xfrm>
            <a:off x="5033250" y="4376175"/>
            <a:ext cx="3933900" cy="60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rgbClr val="009CDC"/>
                </a:solidFill>
                <a:latin typeface="Proxima Nova Extrabold"/>
                <a:ea typeface="Proxima Nova Extrabold"/>
                <a:cs typeface="Proxima Nova Extrabold"/>
                <a:sym typeface="Proxima Nova Extrabold"/>
              </a:rPr>
              <a:t>False Creek Residents Association</a:t>
            </a:r>
            <a:endParaRPr sz="1800">
              <a:solidFill>
                <a:srgbClr val="009CDC"/>
              </a:solidFill>
              <a:latin typeface="Proxima Nova Extrabold"/>
              <a:ea typeface="Proxima Nova Extrabold"/>
              <a:cs typeface="Proxima Nova Extrabold"/>
              <a:sym typeface="Proxima Nova Extrabold"/>
            </a:endParaRPr>
          </a:p>
          <a:p>
            <a:pPr marL="0" lvl="0" indent="0" algn="r" rtl="0">
              <a:spcBef>
                <a:spcPts val="0"/>
              </a:spcBef>
              <a:spcAft>
                <a:spcPts val="0"/>
              </a:spcAft>
              <a:buNone/>
            </a:pPr>
            <a:r>
              <a:rPr lang="en" sz="1800">
                <a:solidFill>
                  <a:srgbClr val="009CDC"/>
                </a:solidFill>
                <a:latin typeface="Proxima Nova Semibold"/>
                <a:ea typeface="Proxima Nova Semibold"/>
                <a:cs typeface="Proxima Nova Semibold"/>
                <a:sym typeface="Proxima Nova Semibold"/>
              </a:rPr>
              <a:t>February 18</a:t>
            </a:r>
            <a:endParaRPr sz="1800">
              <a:solidFill>
                <a:srgbClr val="009CDC"/>
              </a:solidFill>
              <a:latin typeface="Proxima Nova Semibold"/>
              <a:ea typeface="Proxima Nova Semibold"/>
              <a:cs typeface="Proxima Nova Semibold"/>
              <a:sym typeface="Proxima Nova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3">
            <a:alphaModFix/>
          </a:blip>
          <a:srcRect l="20948" t="14253" r="16816" b="1854"/>
          <a:stretch/>
        </p:blipFill>
        <p:spPr>
          <a:xfrm>
            <a:off x="0" y="0"/>
            <a:ext cx="5724875" cy="5143500"/>
          </a:xfrm>
          <a:prstGeom prst="rect">
            <a:avLst/>
          </a:prstGeom>
          <a:noFill/>
          <a:ln>
            <a:noFill/>
          </a:ln>
        </p:spPr>
      </p:pic>
      <p:pic>
        <p:nvPicPr>
          <p:cNvPr id="117" name="Google Shape;117;p22"/>
          <p:cNvPicPr preferRelativeResize="0"/>
          <p:nvPr/>
        </p:nvPicPr>
        <p:blipFill>
          <a:blip r:embed="rId4">
            <a:alphaModFix/>
          </a:blip>
          <a:stretch>
            <a:fillRect/>
          </a:stretch>
        </p:blipFill>
        <p:spPr>
          <a:xfrm>
            <a:off x="7514074" y="4475572"/>
            <a:ext cx="1351723" cy="394100"/>
          </a:xfrm>
          <a:prstGeom prst="rect">
            <a:avLst/>
          </a:prstGeom>
          <a:noFill/>
          <a:ln>
            <a:noFill/>
          </a:ln>
        </p:spPr>
      </p:pic>
      <p:sp>
        <p:nvSpPr>
          <p:cNvPr id="118" name="Google Shape;118;p22"/>
          <p:cNvSpPr txBox="1"/>
          <p:nvPr/>
        </p:nvSpPr>
        <p:spPr>
          <a:xfrm>
            <a:off x="5898375" y="952050"/>
            <a:ext cx="2920500" cy="3239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102 volunteers</a:t>
            </a:r>
            <a:endParaRPr sz="1800" b="1">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390 donated hours</a:t>
            </a:r>
            <a:endParaRPr sz="1800" b="1">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460 water samples</a:t>
            </a:r>
            <a:endParaRPr sz="1800" b="1">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chemeClr val="lt1"/>
                </a:solidFill>
                <a:latin typeface="Proxima Nova"/>
                <a:ea typeface="Proxima Nova"/>
                <a:cs typeface="Proxima Nova"/>
                <a:sym typeface="Proxima Nova"/>
              </a:rPr>
              <a:t>7 Engagement Days </a:t>
            </a:r>
            <a:endParaRPr sz="1800" b="1">
              <a:solidFill>
                <a:schemeClr val="lt1"/>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&gt;2,000 Clicks on Swim Guide</a:t>
            </a:r>
            <a:endParaRPr sz="1800" b="1">
              <a:solidFill>
                <a:srgbClr val="FFFFFF"/>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124" name="Google Shape;124;p23" title="Chart"/>
          <p:cNvPicPr preferRelativeResize="0"/>
          <p:nvPr/>
        </p:nvPicPr>
        <p:blipFill>
          <a:blip r:embed="rId4">
            <a:alphaModFix/>
          </a:blip>
          <a:stretch>
            <a:fillRect/>
          </a:stretch>
        </p:blipFill>
        <p:spPr>
          <a:xfrm>
            <a:off x="202050" y="460150"/>
            <a:ext cx="4966450" cy="3023050"/>
          </a:xfrm>
          <a:prstGeom prst="rect">
            <a:avLst/>
          </a:prstGeom>
          <a:noFill/>
          <a:ln>
            <a:noFill/>
          </a:ln>
        </p:spPr>
      </p:pic>
      <p:grpSp>
        <p:nvGrpSpPr>
          <p:cNvPr id="125" name="Google Shape;125;p23"/>
          <p:cNvGrpSpPr/>
          <p:nvPr/>
        </p:nvGrpSpPr>
        <p:grpSpPr>
          <a:xfrm>
            <a:off x="266425" y="4103600"/>
            <a:ext cx="2094525" cy="729700"/>
            <a:chOff x="266425" y="4103600"/>
            <a:chExt cx="2094525" cy="729700"/>
          </a:xfrm>
        </p:grpSpPr>
        <p:sp>
          <p:nvSpPr>
            <p:cNvPr id="126" name="Google Shape;126;p23"/>
            <p:cNvSpPr/>
            <p:nvPr/>
          </p:nvSpPr>
          <p:spPr>
            <a:xfrm>
              <a:off x="266425" y="4166600"/>
              <a:ext cx="258900" cy="258900"/>
            </a:xfrm>
            <a:prstGeom prst="rect">
              <a:avLst/>
            </a:prstGeom>
            <a:solidFill>
              <a:srgbClr val="F15B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3"/>
            <p:cNvSpPr/>
            <p:nvPr/>
          </p:nvSpPr>
          <p:spPr>
            <a:xfrm>
              <a:off x="266425" y="4511400"/>
              <a:ext cx="258900" cy="258900"/>
            </a:xfrm>
            <a:prstGeom prst="rect">
              <a:avLst/>
            </a:prstGeom>
            <a:solidFill>
              <a:srgbClr val="009C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3"/>
            <p:cNvSpPr txBox="1"/>
            <p:nvPr/>
          </p:nvSpPr>
          <p:spPr>
            <a:xfrm>
              <a:off x="606850" y="4103600"/>
              <a:ext cx="17541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Extrabold"/>
                  <a:ea typeface="Proxima Nova Extrabold"/>
                  <a:cs typeface="Proxima Nova Extrabold"/>
                  <a:sym typeface="Proxima Nova Extrabold"/>
                </a:rPr>
                <a:t>Fail</a:t>
              </a:r>
              <a:endParaRPr>
                <a:solidFill>
                  <a:srgbClr val="FFFFFF"/>
                </a:solidFill>
                <a:latin typeface="Proxima Nova Extrabold"/>
                <a:ea typeface="Proxima Nova Extrabold"/>
                <a:cs typeface="Proxima Nova Extrabold"/>
                <a:sym typeface="Proxima Nova Extrabold"/>
              </a:endParaRPr>
            </a:p>
          </p:txBody>
        </p:sp>
        <p:sp>
          <p:nvSpPr>
            <p:cNvPr id="129" name="Google Shape;129;p23"/>
            <p:cNvSpPr txBox="1"/>
            <p:nvPr/>
          </p:nvSpPr>
          <p:spPr>
            <a:xfrm>
              <a:off x="606850" y="4448400"/>
              <a:ext cx="17541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Extrabold"/>
                  <a:ea typeface="Proxima Nova Extrabold"/>
                  <a:cs typeface="Proxima Nova Extrabold"/>
                  <a:sym typeface="Proxima Nova Extrabold"/>
                </a:rPr>
                <a:t>Pass</a:t>
              </a:r>
              <a:endParaRPr>
                <a:solidFill>
                  <a:srgbClr val="FFFFFF"/>
                </a:solidFill>
                <a:latin typeface="Proxima Nova Extrabold"/>
                <a:ea typeface="Proxima Nova Extrabold"/>
                <a:cs typeface="Proxima Nova Extrabold"/>
                <a:sym typeface="Proxima Nova Extrabold"/>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0" y="0"/>
            <a:ext cx="9144001" cy="5143501"/>
          </a:xfrm>
          <a:prstGeom prst="rect">
            <a:avLst/>
          </a:prstGeom>
          <a:noFill/>
          <a:ln>
            <a:noFill/>
          </a:ln>
        </p:spPr>
      </p:pic>
      <p:sp>
        <p:nvSpPr>
          <p:cNvPr id="135" name="Google Shape;135;p24"/>
          <p:cNvSpPr/>
          <p:nvPr/>
        </p:nvSpPr>
        <p:spPr>
          <a:xfrm>
            <a:off x="3390600" y="3715725"/>
            <a:ext cx="138900" cy="156000"/>
          </a:xfrm>
          <a:prstGeom prst="pentagon">
            <a:avLst>
              <a:gd name="hf" fmla="val 105146"/>
              <a:gd name="vf" fmla="val 110557"/>
            </a:avLst>
          </a:prstGeom>
          <a:solidFill>
            <a:srgbClr val="F15B40"/>
          </a:solidFill>
          <a:ln w="9525" cap="flat" cmpd="sng">
            <a:solidFill>
              <a:srgbClr val="F15B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Google Shape;136;p24" title="Chart"/>
          <p:cNvPicPr preferRelativeResize="0"/>
          <p:nvPr/>
        </p:nvPicPr>
        <p:blipFill>
          <a:blip r:embed="rId4">
            <a:alphaModFix/>
          </a:blip>
          <a:stretch>
            <a:fillRect/>
          </a:stretch>
        </p:blipFill>
        <p:spPr>
          <a:xfrm>
            <a:off x="3794700" y="624925"/>
            <a:ext cx="5349299" cy="3226552"/>
          </a:xfrm>
          <a:prstGeom prst="rect">
            <a:avLst/>
          </a:prstGeom>
          <a:noFill/>
          <a:ln>
            <a:noFill/>
          </a:ln>
        </p:spPr>
      </p:pic>
      <p:sp>
        <p:nvSpPr>
          <p:cNvPr id="137" name="Google Shape;137;p24"/>
          <p:cNvSpPr/>
          <p:nvPr/>
        </p:nvSpPr>
        <p:spPr>
          <a:xfrm>
            <a:off x="266425" y="4166600"/>
            <a:ext cx="258900" cy="258900"/>
          </a:xfrm>
          <a:prstGeom prst="rect">
            <a:avLst/>
          </a:prstGeom>
          <a:solidFill>
            <a:srgbClr val="F15B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4"/>
          <p:cNvSpPr/>
          <p:nvPr/>
        </p:nvSpPr>
        <p:spPr>
          <a:xfrm>
            <a:off x="266425" y="4511400"/>
            <a:ext cx="258900" cy="258900"/>
          </a:xfrm>
          <a:prstGeom prst="rect">
            <a:avLst/>
          </a:prstGeom>
          <a:solidFill>
            <a:srgbClr val="009C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txBox="1"/>
          <p:nvPr/>
        </p:nvSpPr>
        <p:spPr>
          <a:xfrm>
            <a:off x="606850" y="4103600"/>
            <a:ext cx="17541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Extrabold"/>
                <a:ea typeface="Proxima Nova Extrabold"/>
                <a:cs typeface="Proxima Nova Extrabold"/>
                <a:sym typeface="Proxima Nova Extrabold"/>
              </a:rPr>
              <a:t>Fail</a:t>
            </a:r>
            <a:endParaRPr>
              <a:solidFill>
                <a:srgbClr val="FFFFFF"/>
              </a:solidFill>
              <a:latin typeface="Proxima Nova Extrabold"/>
              <a:ea typeface="Proxima Nova Extrabold"/>
              <a:cs typeface="Proxima Nova Extrabold"/>
              <a:sym typeface="Proxima Nova Extrabold"/>
            </a:endParaRPr>
          </a:p>
        </p:txBody>
      </p:sp>
      <p:sp>
        <p:nvSpPr>
          <p:cNvPr id="140" name="Google Shape;140;p24"/>
          <p:cNvSpPr txBox="1"/>
          <p:nvPr/>
        </p:nvSpPr>
        <p:spPr>
          <a:xfrm>
            <a:off x="606850" y="4448400"/>
            <a:ext cx="17541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Extrabold"/>
                <a:ea typeface="Proxima Nova Extrabold"/>
                <a:cs typeface="Proxima Nova Extrabold"/>
                <a:sym typeface="Proxima Nova Extrabold"/>
              </a:rPr>
              <a:t>Pass</a:t>
            </a:r>
            <a:endParaRPr>
              <a:solidFill>
                <a:srgbClr val="FFFFFF"/>
              </a:solidFill>
              <a:latin typeface="Proxima Nova Extrabold"/>
              <a:ea typeface="Proxima Nova Extrabold"/>
              <a:cs typeface="Proxima Nova Extrabold"/>
              <a:sym typeface="Proxima Nova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5"/>
          <p:cNvPicPr preferRelativeResize="0"/>
          <p:nvPr/>
        </p:nvPicPr>
        <p:blipFill>
          <a:blip r:embed="rId3">
            <a:alphaModFix/>
          </a:blip>
          <a:stretch>
            <a:fillRect/>
          </a:stretch>
        </p:blipFill>
        <p:spPr>
          <a:xfrm>
            <a:off x="1" y="0"/>
            <a:ext cx="9144001" cy="5143501"/>
          </a:xfrm>
          <a:prstGeom prst="rect">
            <a:avLst/>
          </a:prstGeom>
          <a:noFill/>
          <a:ln>
            <a:noFill/>
          </a:ln>
        </p:spPr>
      </p:pic>
      <p:pic>
        <p:nvPicPr>
          <p:cNvPr id="146" name="Google Shape;146;p25" title="Chart"/>
          <p:cNvPicPr preferRelativeResize="0"/>
          <p:nvPr/>
        </p:nvPicPr>
        <p:blipFill>
          <a:blip r:embed="rId4">
            <a:alphaModFix/>
          </a:blip>
          <a:stretch>
            <a:fillRect/>
          </a:stretch>
        </p:blipFill>
        <p:spPr>
          <a:xfrm>
            <a:off x="3958725" y="147100"/>
            <a:ext cx="4976700" cy="3114650"/>
          </a:xfrm>
          <a:prstGeom prst="rect">
            <a:avLst/>
          </a:prstGeom>
          <a:noFill/>
          <a:ln>
            <a:noFill/>
          </a:ln>
        </p:spPr>
      </p:pic>
      <p:sp>
        <p:nvSpPr>
          <p:cNvPr id="147" name="Google Shape;147;p25"/>
          <p:cNvSpPr/>
          <p:nvPr/>
        </p:nvSpPr>
        <p:spPr>
          <a:xfrm>
            <a:off x="266425" y="4166600"/>
            <a:ext cx="258900" cy="258900"/>
          </a:xfrm>
          <a:prstGeom prst="rect">
            <a:avLst/>
          </a:prstGeom>
          <a:solidFill>
            <a:srgbClr val="F15B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5"/>
          <p:cNvSpPr/>
          <p:nvPr/>
        </p:nvSpPr>
        <p:spPr>
          <a:xfrm>
            <a:off x="266425" y="4511400"/>
            <a:ext cx="258900" cy="258900"/>
          </a:xfrm>
          <a:prstGeom prst="rect">
            <a:avLst/>
          </a:prstGeom>
          <a:solidFill>
            <a:srgbClr val="009C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5"/>
          <p:cNvSpPr txBox="1"/>
          <p:nvPr/>
        </p:nvSpPr>
        <p:spPr>
          <a:xfrm>
            <a:off x="606850" y="4103600"/>
            <a:ext cx="17541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Extrabold"/>
                <a:ea typeface="Proxima Nova Extrabold"/>
                <a:cs typeface="Proxima Nova Extrabold"/>
                <a:sym typeface="Proxima Nova Extrabold"/>
              </a:rPr>
              <a:t>Fail</a:t>
            </a:r>
            <a:endParaRPr>
              <a:solidFill>
                <a:srgbClr val="FFFFFF"/>
              </a:solidFill>
              <a:latin typeface="Proxima Nova Extrabold"/>
              <a:ea typeface="Proxima Nova Extrabold"/>
              <a:cs typeface="Proxima Nova Extrabold"/>
              <a:sym typeface="Proxima Nova Extrabold"/>
            </a:endParaRPr>
          </a:p>
        </p:txBody>
      </p:sp>
      <p:sp>
        <p:nvSpPr>
          <p:cNvPr id="150" name="Google Shape;150;p25"/>
          <p:cNvSpPr txBox="1"/>
          <p:nvPr/>
        </p:nvSpPr>
        <p:spPr>
          <a:xfrm>
            <a:off x="606850" y="4448400"/>
            <a:ext cx="17541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roxima Nova Extrabold"/>
                <a:ea typeface="Proxima Nova Extrabold"/>
                <a:cs typeface="Proxima Nova Extrabold"/>
                <a:sym typeface="Proxima Nova Extrabold"/>
              </a:rPr>
              <a:t>Pass</a:t>
            </a:r>
            <a:endParaRPr>
              <a:solidFill>
                <a:srgbClr val="FFFFFF"/>
              </a:solidFill>
              <a:latin typeface="Proxima Nova Extrabold"/>
              <a:ea typeface="Proxima Nova Extrabold"/>
              <a:cs typeface="Proxima Nova Extrabold"/>
              <a:sym typeface="Proxima Nova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54"/>
        <p:cNvGrpSpPr/>
        <p:nvPr/>
      </p:nvGrpSpPr>
      <p:grpSpPr>
        <a:xfrm>
          <a:off x="0" y="0"/>
          <a:ext cx="0" cy="0"/>
          <a:chOff x="0" y="0"/>
          <a:chExt cx="0" cy="0"/>
        </a:xfrm>
      </p:grpSpPr>
      <p:pic>
        <p:nvPicPr>
          <p:cNvPr id="155" name="Google Shape;155;p26"/>
          <p:cNvPicPr preferRelativeResize="0"/>
          <p:nvPr/>
        </p:nvPicPr>
        <p:blipFill>
          <a:blip r:embed="rId3">
            <a:alphaModFix/>
          </a:blip>
          <a:stretch>
            <a:fillRect/>
          </a:stretch>
        </p:blipFill>
        <p:spPr>
          <a:xfrm>
            <a:off x="7514074" y="4475572"/>
            <a:ext cx="1351723" cy="394100"/>
          </a:xfrm>
          <a:prstGeom prst="rect">
            <a:avLst/>
          </a:prstGeom>
          <a:noFill/>
          <a:ln>
            <a:noFill/>
          </a:ln>
        </p:spPr>
      </p:pic>
      <p:pic>
        <p:nvPicPr>
          <p:cNvPr id="156" name="Google Shape;156;p26"/>
          <p:cNvPicPr preferRelativeResize="0"/>
          <p:nvPr/>
        </p:nvPicPr>
        <p:blipFill>
          <a:blip r:embed="rId4">
            <a:alphaModFix/>
          </a:blip>
          <a:stretch>
            <a:fillRect/>
          </a:stretch>
        </p:blipFill>
        <p:spPr>
          <a:xfrm>
            <a:off x="-509575" y="0"/>
            <a:ext cx="771719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60"/>
        <p:cNvGrpSpPr/>
        <p:nvPr/>
      </p:nvGrpSpPr>
      <p:grpSpPr>
        <a:xfrm>
          <a:off x="0" y="0"/>
          <a:ext cx="0" cy="0"/>
          <a:chOff x="0" y="0"/>
          <a:chExt cx="0" cy="0"/>
        </a:xfrm>
      </p:grpSpPr>
      <p:pic>
        <p:nvPicPr>
          <p:cNvPr id="161" name="Google Shape;161;p27"/>
          <p:cNvPicPr preferRelativeResize="0"/>
          <p:nvPr/>
        </p:nvPicPr>
        <p:blipFill rotWithShape="1">
          <a:blip r:embed="rId3">
            <a:alphaModFix/>
          </a:blip>
          <a:srcRect l="3430" r="3615"/>
          <a:stretch/>
        </p:blipFill>
        <p:spPr>
          <a:xfrm>
            <a:off x="1678325" y="820650"/>
            <a:ext cx="5787350" cy="3502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l="5977" r="5986"/>
          <a:stretch/>
        </p:blipFill>
        <p:spPr>
          <a:xfrm>
            <a:off x="0" y="0"/>
            <a:ext cx="9143999"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70"/>
        <p:cNvGrpSpPr/>
        <p:nvPr/>
      </p:nvGrpSpPr>
      <p:grpSpPr>
        <a:xfrm>
          <a:off x="0" y="0"/>
          <a:ext cx="0" cy="0"/>
          <a:chOff x="0" y="0"/>
          <a:chExt cx="0" cy="0"/>
        </a:xfrm>
      </p:grpSpPr>
      <p:sp>
        <p:nvSpPr>
          <p:cNvPr id="171" name="Google Shape;171;p29"/>
          <p:cNvSpPr txBox="1"/>
          <p:nvPr/>
        </p:nvSpPr>
        <p:spPr>
          <a:xfrm>
            <a:off x="387900" y="382175"/>
            <a:ext cx="4516800" cy="135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rgbClr val="FFFFFF"/>
                </a:solidFill>
                <a:latin typeface="Proxima Nova Extrabold"/>
                <a:ea typeface="Proxima Nova Extrabold"/>
                <a:cs typeface="Proxima Nova Extrabold"/>
                <a:sym typeface="Proxima Nova Extrabold"/>
              </a:rPr>
              <a:t>Report pollution</a:t>
            </a:r>
            <a:endParaRPr sz="3600">
              <a:solidFill>
                <a:srgbClr val="FFFFFF"/>
              </a:solidFill>
              <a:latin typeface="Proxima Nova Extrabold"/>
              <a:ea typeface="Proxima Nova Extrabold"/>
              <a:cs typeface="Proxima Nova Extrabold"/>
              <a:sym typeface="Proxima Nova Extrabold"/>
            </a:endParaRPr>
          </a:p>
        </p:txBody>
      </p:sp>
      <p:pic>
        <p:nvPicPr>
          <p:cNvPr id="172" name="Google Shape;172;p29"/>
          <p:cNvPicPr preferRelativeResize="0"/>
          <p:nvPr/>
        </p:nvPicPr>
        <p:blipFill rotWithShape="1">
          <a:blip r:embed="rId3">
            <a:alphaModFix/>
          </a:blip>
          <a:srcRect l="46529" r="7800"/>
          <a:stretch/>
        </p:blipFill>
        <p:spPr>
          <a:xfrm>
            <a:off x="5328525" y="0"/>
            <a:ext cx="3815477" cy="5143500"/>
          </a:xfrm>
          <a:prstGeom prst="rect">
            <a:avLst/>
          </a:prstGeom>
          <a:noFill/>
          <a:ln>
            <a:noFill/>
          </a:ln>
        </p:spPr>
      </p:pic>
      <p:sp>
        <p:nvSpPr>
          <p:cNvPr id="173" name="Google Shape;173;p29"/>
          <p:cNvSpPr/>
          <p:nvPr/>
        </p:nvSpPr>
        <p:spPr>
          <a:xfrm rot="9473730">
            <a:off x="7593133" y="2192015"/>
            <a:ext cx="1305884" cy="517429"/>
          </a:xfrm>
          <a:prstGeom prst="bentArrow">
            <a:avLst>
              <a:gd name="adj1" fmla="val 25000"/>
              <a:gd name="adj2" fmla="val 25000"/>
              <a:gd name="adj3" fmla="val 34574"/>
              <a:gd name="adj4" fmla="val 87500"/>
            </a:avLst>
          </a:prstGeom>
          <a:solidFill>
            <a:srgbClr val="F15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77"/>
        <p:cNvGrpSpPr/>
        <p:nvPr/>
      </p:nvGrpSpPr>
      <p:grpSpPr>
        <a:xfrm>
          <a:off x="0" y="0"/>
          <a:ext cx="0" cy="0"/>
          <a:chOff x="0" y="0"/>
          <a:chExt cx="0" cy="0"/>
        </a:xfrm>
      </p:grpSpPr>
      <p:pic>
        <p:nvPicPr>
          <p:cNvPr id="178" name="Google Shape;178;p30"/>
          <p:cNvPicPr preferRelativeResize="0"/>
          <p:nvPr/>
        </p:nvPicPr>
        <p:blipFill rotWithShape="1">
          <a:blip r:embed="rId3">
            <a:alphaModFix/>
          </a:blip>
          <a:srcRect l="17138" r="17145"/>
          <a:stretch/>
        </p:blipFill>
        <p:spPr>
          <a:xfrm>
            <a:off x="334402" y="465775"/>
            <a:ext cx="4151925" cy="4211950"/>
          </a:xfrm>
          <a:prstGeom prst="rect">
            <a:avLst/>
          </a:prstGeom>
          <a:noFill/>
          <a:ln>
            <a:noFill/>
          </a:ln>
        </p:spPr>
      </p:pic>
      <p:pic>
        <p:nvPicPr>
          <p:cNvPr id="179" name="Google Shape;179;p30"/>
          <p:cNvPicPr preferRelativeResize="0"/>
          <p:nvPr/>
        </p:nvPicPr>
        <p:blipFill rotWithShape="1">
          <a:blip r:embed="rId4">
            <a:alphaModFix/>
          </a:blip>
          <a:srcRect l="17618" r="5172"/>
          <a:stretch/>
        </p:blipFill>
        <p:spPr>
          <a:xfrm>
            <a:off x="4657674" y="465775"/>
            <a:ext cx="4151921" cy="42119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83"/>
        <p:cNvGrpSpPr/>
        <p:nvPr/>
      </p:nvGrpSpPr>
      <p:grpSpPr>
        <a:xfrm>
          <a:off x="0" y="0"/>
          <a:ext cx="0" cy="0"/>
          <a:chOff x="0" y="0"/>
          <a:chExt cx="0" cy="0"/>
        </a:xfrm>
      </p:grpSpPr>
      <p:pic>
        <p:nvPicPr>
          <p:cNvPr id="184" name="Google Shape;184;p31"/>
          <p:cNvPicPr preferRelativeResize="0"/>
          <p:nvPr/>
        </p:nvPicPr>
        <p:blipFill rotWithShape="1">
          <a:blip r:embed="rId3">
            <a:alphaModFix/>
          </a:blip>
          <a:srcRect t="15045" r="891" b="1321"/>
          <a:stretch/>
        </p:blipFill>
        <p:spPr>
          <a:xfrm>
            <a:off x="0" y="0"/>
            <a:ext cx="9144000" cy="5143500"/>
          </a:xfrm>
          <a:prstGeom prst="rect">
            <a:avLst/>
          </a:prstGeom>
          <a:noFill/>
          <a:ln>
            <a:noFill/>
          </a:ln>
        </p:spPr>
      </p:pic>
      <p:sp>
        <p:nvSpPr>
          <p:cNvPr id="185" name="Google Shape;185;p31"/>
          <p:cNvSpPr txBox="1"/>
          <p:nvPr/>
        </p:nvSpPr>
        <p:spPr>
          <a:xfrm>
            <a:off x="497800" y="3516075"/>
            <a:ext cx="4516800" cy="135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600">
                <a:solidFill>
                  <a:srgbClr val="FFFFFF"/>
                </a:solidFill>
                <a:latin typeface="Proxima Nova Extrabold"/>
                <a:ea typeface="Proxima Nova Extrabold"/>
                <a:cs typeface="Proxima Nova Extrabold"/>
                <a:sym typeface="Proxima Nova Extrabold"/>
              </a:rPr>
              <a:t>Volunteer as a citizen scientist</a:t>
            </a:r>
            <a:endParaRPr sz="3600">
              <a:solidFill>
                <a:srgbClr val="FFFFFF"/>
              </a:solidFill>
              <a:latin typeface="Proxima Nova Extrabold"/>
              <a:ea typeface="Proxima Nova Extrabold"/>
              <a:cs typeface="Proxima Nova Extrabold"/>
              <a:sym typeface="Proxima Nova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l="358" t="18128" b="44507"/>
          <a:stretch/>
        </p:blipFill>
        <p:spPr>
          <a:xfrm>
            <a:off x="0" y="0"/>
            <a:ext cx="9143998" cy="5143498"/>
          </a:xfrm>
          <a:prstGeom prst="rect">
            <a:avLst/>
          </a:prstGeom>
          <a:noFill/>
          <a:ln>
            <a:noFill/>
          </a:ln>
        </p:spPr>
      </p:pic>
      <p:sp>
        <p:nvSpPr>
          <p:cNvPr id="62" name="Google Shape;62;p14"/>
          <p:cNvSpPr txBox="1"/>
          <p:nvPr/>
        </p:nvSpPr>
        <p:spPr>
          <a:xfrm>
            <a:off x="932350" y="788975"/>
            <a:ext cx="4225800" cy="1194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i="0" u="none" strike="noStrike" cap="none">
                <a:solidFill>
                  <a:srgbClr val="FFFFFF"/>
                </a:solidFill>
                <a:latin typeface="Proxima Nova"/>
                <a:ea typeface="Proxima Nova"/>
                <a:cs typeface="Proxima Nova"/>
                <a:sym typeface="Proxima Nova"/>
              </a:rPr>
              <a:t>We use law, citizen engagement, </a:t>
            </a:r>
            <a:endParaRPr sz="1800">
              <a:solidFill>
                <a:srgbClr val="FFFFFF"/>
              </a:solidFill>
              <a:latin typeface="Proxima Nova"/>
              <a:ea typeface="Proxima Nova"/>
              <a:cs typeface="Proxima Nova"/>
              <a:sym typeface="Proxima Nova"/>
            </a:endParaRPr>
          </a:p>
          <a:p>
            <a:pPr marL="0" marR="0" lvl="0" indent="0" algn="l" rtl="0">
              <a:spcBef>
                <a:spcPts val="0"/>
              </a:spcBef>
              <a:spcAft>
                <a:spcPts val="0"/>
              </a:spcAft>
              <a:buNone/>
            </a:pPr>
            <a:r>
              <a:rPr lang="en" sz="1800" i="0" u="none" strike="noStrike" cap="none">
                <a:solidFill>
                  <a:srgbClr val="FFFFFF"/>
                </a:solidFill>
                <a:latin typeface="Proxima Nova"/>
                <a:ea typeface="Proxima Nova"/>
                <a:cs typeface="Proxima Nova"/>
                <a:sym typeface="Proxima Nova"/>
              </a:rPr>
              <a:t>research and digital tools to ensure</a:t>
            </a:r>
            <a:r>
              <a:rPr lang="en" sz="1800">
                <a:solidFill>
                  <a:srgbClr val="FFFFFF"/>
                </a:solidFill>
                <a:latin typeface="Proxima Nova"/>
                <a:ea typeface="Proxima Nova"/>
                <a:cs typeface="Proxima Nova"/>
                <a:sym typeface="Proxima Nova"/>
              </a:rPr>
              <a:t> </a:t>
            </a:r>
            <a:r>
              <a:rPr lang="en" sz="1800" i="0" u="none" strike="noStrike" cap="none">
                <a:solidFill>
                  <a:srgbClr val="FFFFFF"/>
                </a:solidFill>
                <a:latin typeface="Proxima Nova"/>
                <a:ea typeface="Proxima Nova"/>
                <a:cs typeface="Proxima Nova"/>
                <a:sym typeface="Proxima Nova"/>
              </a:rPr>
              <a:t>a </a:t>
            </a:r>
            <a:r>
              <a:rPr lang="en" sz="1800" b="1" i="0" u="none" strike="noStrike" cap="none">
                <a:solidFill>
                  <a:srgbClr val="FFFFFF"/>
                </a:solidFill>
                <a:latin typeface="Proxima Nova"/>
                <a:ea typeface="Proxima Nova"/>
                <a:cs typeface="Proxima Nova"/>
                <a:sym typeface="Proxima Nova"/>
              </a:rPr>
              <a:t>swimmable</a:t>
            </a:r>
            <a:r>
              <a:rPr lang="en" sz="1800" i="0" u="none" strike="noStrike" cap="none">
                <a:solidFill>
                  <a:srgbClr val="FFFFFF"/>
                </a:solidFill>
                <a:latin typeface="Proxima Nova"/>
                <a:ea typeface="Proxima Nova"/>
                <a:cs typeface="Proxima Nova"/>
                <a:sym typeface="Proxima Nova"/>
              </a:rPr>
              <a:t>, </a:t>
            </a:r>
            <a:r>
              <a:rPr lang="en" sz="1800" b="1" i="0" u="none" strike="noStrike" cap="none">
                <a:solidFill>
                  <a:srgbClr val="FFFFFF"/>
                </a:solidFill>
                <a:latin typeface="Proxima Nova"/>
                <a:ea typeface="Proxima Nova"/>
                <a:cs typeface="Proxima Nova"/>
                <a:sym typeface="Proxima Nova"/>
              </a:rPr>
              <a:t>drinkable </a:t>
            </a:r>
            <a:r>
              <a:rPr lang="en" sz="1800" i="0" u="none" strike="noStrike" cap="none">
                <a:solidFill>
                  <a:srgbClr val="FFFFFF"/>
                </a:solidFill>
                <a:latin typeface="Proxima Nova"/>
                <a:ea typeface="Proxima Nova"/>
                <a:cs typeface="Proxima Nova"/>
                <a:sym typeface="Proxima Nova"/>
              </a:rPr>
              <a:t>and </a:t>
            </a:r>
            <a:r>
              <a:rPr lang="en" sz="1800" b="1" i="0" u="none" strike="noStrike" cap="none">
                <a:solidFill>
                  <a:srgbClr val="FFFFFF"/>
                </a:solidFill>
                <a:latin typeface="Proxima Nova"/>
                <a:ea typeface="Proxima Nova"/>
                <a:cs typeface="Proxima Nova"/>
                <a:sym typeface="Proxima Nova"/>
              </a:rPr>
              <a:t>fishable </a:t>
            </a:r>
            <a:r>
              <a:rPr lang="en" sz="1800" i="0" u="none" strike="noStrike" cap="none">
                <a:solidFill>
                  <a:srgbClr val="FFFFFF"/>
                </a:solidFill>
                <a:latin typeface="Proxima Nova"/>
                <a:ea typeface="Proxima Nova"/>
                <a:cs typeface="Proxima Nova"/>
                <a:sym typeface="Proxima Nova"/>
              </a:rPr>
              <a:t>future in BC.</a:t>
            </a:r>
            <a:endParaRPr sz="1800">
              <a:solidFill>
                <a:srgbClr val="FFFFFF"/>
              </a:solidFill>
              <a:latin typeface="Proxima Nova"/>
              <a:ea typeface="Proxima Nova"/>
              <a:cs typeface="Proxima Nova"/>
              <a:sym typeface="Proxima Nova"/>
            </a:endParaRPr>
          </a:p>
        </p:txBody>
      </p:sp>
      <p:pic>
        <p:nvPicPr>
          <p:cNvPr id="63" name="Google Shape;63;p14"/>
          <p:cNvPicPr preferRelativeResize="0"/>
          <p:nvPr/>
        </p:nvPicPr>
        <p:blipFill>
          <a:blip r:embed="rId4">
            <a:alphaModFix/>
          </a:blip>
          <a:stretch>
            <a:fillRect/>
          </a:stretch>
        </p:blipFill>
        <p:spPr>
          <a:xfrm>
            <a:off x="7514074" y="4475572"/>
            <a:ext cx="1351723" cy="39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2"/>
          <p:cNvPicPr preferRelativeResize="0"/>
          <p:nvPr/>
        </p:nvPicPr>
        <p:blipFill>
          <a:blip r:embed="rId3">
            <a:alphaModFix/>
          </a:blip>
          <a:stretch>
            <a:fillRect/>
          </a:stretch>
        </p:blipFill>
        <p:spPr>
          <a:xfrm>
            <a:off x="0" y="0"/>
            <a:ext cx="9143998" cy="51419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3"/>
          <p:cNvPicPr preferRelativeResize="0"/>
          <p:nvPr/>
        </p:nvPicPr>
        <p:blipFill rotWithShape="1">
          <a:blip r:embed="rId3">
            <a:alphaModFix/>
          </a:blip>
          <a:srcRect l="8062" t="4867" b="18591"/>
          <a:stretch/>
        </p:blipFill>
        <p:spPr>
          <a:xfrm>
            <a:off x="0" y="0"/>
            <a:ext cx="9143994" cy="5143500"/>
          </a:xfrm>
          <a:prstGeom prst="rect">
            <a:avLst/>
          </a:prstGeom>
          <a:noFill/>
          <a:ln>
            <a:noFill/>
          </a:ln>
        </p:spPr>
      </p:pic>
      <p:sp>
        <p:nvSpPr>
          <p:cNvPr id="196" name="Google Shape;196;p33"/>
          <p:cNvSpPr txBox="1"/>
          <p:nvPr/>
        </p:nvSpPr>
        <p:spPr>
          <a:xfrm>
            <a:off x="2369600" y="3089175"/>
            <a:ext cx="4516800" cy="135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rgbClr val="FFFFFF"/>
                </a:solidFill>
                <a:latin typeface="Proxima Nova Extrabold"/>
                <a:ea typeface="Proxima Nova Extrabold"/>
                <a:cs typeface="Proxima Nova Extrabold"/>
                <a:sym typeface="Proxima Nova Extrabold"/>
              </a:rPr>
              <a:t>Thank you.</a:t>
            </a:r>
            <a:endParaRPr sz="3600">
              <a:solidFill>
                <a:srgbClr val="FFFFFF"/>
              </a:solidFill>
              <a:latin typeface="Proxima Nova Extrabold"/>
              <a:ea typeface="Proxima Nova Extrabold"/>
              <a:cs typeface="Proxima Nova Extrabold"/>
              <a:sym typeface="Proxima Nova Extrabold"/>
            </a:endParaRPr>
          </a:p>
          <a:p>
            <a:pPr marL="0" lvl="0" indent="0" algn="ctr" rtl="0">
              <a:lnSpc>
                <a:spcPct val="100000"/>
              </a:lnSpc>
              <a:spcBef>
                <a:spcPts val="0"/>
              </a:spcBef>
              <a:spcAft>
                <a:spcPts val="0"/>
              </a:spcAft>
              <a:buNone/>
            </a:pPr>
            <a:r>
              <a:rPr lang="en" sz="1800">
                <a:solidFill>
                  <a:srgbClr val="FFFFFF"/>
                </a:solidFill>
                <a:latin typeface="Proxima Nova"/>
                <a:ea typeface="Proxima Nova"/>
                <a:cs typeface="Proxima Nova"/>
                <a:sym typeface="Proxima Nova"/>
              </a:rPr>
              <a:t>Follow us @FraserRivkeeper</a:t>
            </a:r>
            <a:endParaRPr sz="1800">
              <a:solidFill>
                <a:srgbClr val="FFFFFF"/>
              </a:solidFill>
              <a:latin typeface="Proxima Nova"/>
              <a:ea typeface="Proxima Nova"/>
              <a:cs typeface="Proxima Nova"/>
              <a:sym typeface="Proxima Nova"/>
            </a:endParaRPr>
          </a:p>
          <a:p>
            <a:pPr marL="0" lvl="0" indent="0" algn="ctr" rtl="0">
              <a:lnSpc>
                <a:spcPct val="100000"/>
              </a:lnSpc>
              <a:spcBef>
                <a:spcPts val="0"/>
              </a:spcBef>
              <a:spcAft>
                <a:spcPts val="0"/>
              </a:spcAft>
              <a:buNone/>
            </a:pPr>
            <a:r>
              <a:rPr lang="en" sz="1800">
                <a:solidFill>
                  <a:srgbClr val="FFFFFF"/>
                </a:solidFill>
                <a:latin typeface="Proxima Nova"/>
                <a:ea typeface="Proxima Nova"/>
                <a:cs typeface="Proxima Nova"/>
                <a:sym typeface="Proxima Nova"/>
              </a:rPr>
              <a:t>www.fraserriverkeeper.ca</a:t>
            </a:r>
            <a:endParaRPr sz="1800">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
        <p:cNvGrpSpPr/>
        <p:nvPr/>
      </p:nvGrpSpPr>
      <p:grpSpPr>
        <a:xfrm>
          <a:off x="0" y="0"/>
          <a:ext cx="0" cy="0"/>
          <a:chOff x="0" y="0"/>
          <a:chExt cx="0" cy="0"/>
        </a:xfrm>
      </p:grpSpPr>
      <p:pic>
        <p:nvPicPr>
          <p:cNvPr id="68" name="Google Shape;68;p15" title="We are Fraser Riverkeeper-v4.mp4">
            <a:hlinkClick r:id="rId3"/>
          </p:cNvPr>
          <p:cNvPicPr preferRelativeResize="0"/>
          <p:nvPr/>
        </p:nvPicPr>
        <p:blipFill>
          <a:blip r:embed="rId4">
            <a:alphaModFix/>
          </a:blip>
          <a:stretch>
            <a:fillRect/>
          </a:stretch>
        </p:blipFill>
        <p:spPr>
          <a:xfrm>
            <a:off x="270934" y="152400"/>
            <a:ext cx="8602133"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72"/>
        <p:cNvGrpSpPr/>
        <p:nvPr/>
      </p:nvGrpSpPr>
      <p:grpSpPr>
        <a:xfrm>
          <a:off x="0" y="0"/>
          <a:ext cx="0" cy="0"/>
          <a:chOff x="0" y="0"/>
          <a:chExt cx="0" cy="0"/>
        </a:xfrm>
      </p:grpSpPr>
      <p:sp>
        <p:nvSpPr>
          <p:cNvPr id="73" name="Google Shape;73;p16"/>
          <p:cNvSpPr txBox="1"/>
          <p:nvPr/>
        </p:nvSpPr>
        <p:spPr>
          <a:xfrm>
            <a:off x="537700" y="2116475"/>
            <a:ext cx="3840900" cy="13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Proxima Nova Extrabold"/>
                <a:ea typeface="Proxima Nova Extrabold"/>
                <a:cs typeface="Proxima Nova Extrabold"/>
                <a:sym typeface="Proxima Nova Extrabold"/>
              </a:rPr>
              <a:t>Sadie Caron</a:t>
            </a:r>
            <a:endParaRPr sz="3000">
              <a:solidFill>
                <a:srgbClr val="FFFFFF"/>
              </a:solidFill>
              <a:latin typeface="Proxima Nova Extrabold"/>
              <a:ea typeface="Proxima Nova Extrabold"/>
              <a:cs typeface="Proxima Nova Extrabold"/>
              <a:sym typeface="Proxima Nova Extrabold"/>
            </a:endParaRPr>
          </a:p>
          <a:p>
            <a:pPr marL="0" lvl="0" indent="0" algn="l" rtl="0">
              <a:spcBef>
                <a:spcPts val="0"/>
              </a:spcBef>
              <a:spcAft>
                <a:spcPts val="0"/>
              </a:spcAft>
              <a:buNone/>
            </a:pPr>
            <a:r>
              <a:rPr lang="en" sz="1800">
                <a:solidFill>
                  <a:srgbClr val="FFFFFF"/>
                </a:solidFill>
                <a:latin typeface="Proxima Nova Semibold"/>
                <a:ea typeface="Proxima Nova Semibold"/>
                <a:cs typeface="Proxima Nova Semibold"/>
                <a:sym typeface="Proxima Nova Semibold"/>
              </a:rPr>
              <a:t>Program Manager, Swim Drink Fish</a:t>
            </a:r>
            <a:endParaRPr sz="1800">
              <a:solidFill>
                <a:srgbClr val="FFFFFF"/>
              </a:solidFill>
              <a:latin typeface="Proxima Nova Semibold"/>
              <a:ea typeface="Proxima Nova Semibold"/>
              <a:cs typeface="Proxima Nova Semibold"/>
              <a:sym typeface="Proxima Nova Semibold"/>
            </a:endParaRPr>
          </a:p>
        </p:txBody>
      </p:sp>
      <p:pic>
        <p:nvPicPr>
          <p:cNvPr id="74" name="Google Shape;74;p16"/>
          <p:cNvPicPr preferRelativeResize="0"/>
          <p:nvPr/>
        </p:nvPicPr>
        <p:blipFill>
          <a:blip r:embed="rId3">
            <a:alphaModFix/>
          </a:blip>
          <a:stretch>
            <a:fillRect/>
          </a:stretch>
        </p:blipFill>
        <p:spPr>
          <a:xfrm>
            <a:off x="7514074" y="4475572"/>
            <a:ext cx="1351723" cy="394100"/>
          </a:xfrm>
          <a:prstGeom prst="rect">
            <a:avLst/>
          </a:prstGeom>
          <a:noFill/>
          <a:ln>
            <a:noFill/>
          </a:ln>
        </p:spPr>
      </p:pic>
      <p:sp>
        <p:nvSpPr>
          <p:cNvPr id="75" name="Google Shape;75;p16"/>
          <p:cNvSpPr txBox="1"/>
          <p:nvPr/>
        </p:nvSpPr>
        <p:spPr>
          <a:xfrm>
            <a:off x="537700" y="3528075"/>
            <a:ext cx="4716900" cy="13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Proxima Nova Extrabold"/>
                <a:ea typeface="Proxima Nova Extrabold"/>
                <a:cs typeface="Proxima Nova Extrabold"/>
                <a:sym typeface="Proxima Nova Extrabold"/>
              </a:rPr>
              <a:t>Kate Moore</a:t>
            </a:r>
            <a:endParaRPr sz="3000">
              <a:solidFill>
                <a:srgbClr val="FFFFFF"/>
              </a:solidFill>
              <a:latin typeface="Proxima Nova Extrabold"/>
              <a:ea typeface="Proxima Nova Extrabold"/>
              <a:cs typeface="Proxima Nova Extrabold"/>
              <a:sym typeface="Proxima Nova Extrabold"/>
            </a:endParaRPr>
          </a:p>
          <a:p>
            <a:pPr marL="0" lvl="0" indent="0" algn="l" rtl="0">
              <a:spcBef>
                <a:spcPts val="0"/>
              </a:spcBef>
              <a:spcAft>
                <a:spcPts val="0"/>
              </a:spcAft>
              <a:buNone/>
            </a:pPr>
            <a:r>
              <a:rPr lang="en" sz="1800">
                <a:solidFill>
                  <a:srgbClr val="FFFFFF"/>
                </a:solidFill>
                <a:latin typeface="Proxima Nova Semibold"/>
                <a:ea typeface="Proxima Nova Semibold"/>
                <a:cs typeface="Proxima Nova Semibold"/>
                <a:sym typeface="Proxima Nova Semibold"/>
              </a:rPr>
              <a:t>Vancouver Water Monitoring Coordinator, Swim Drink Fish</a:t>
            </a:r>
            <a:endParaRPr sz="1800">
              <a:solidFill>
                <a:srgbClr val="FFFFFF"/>
              </a:solidFill>
              <a:latin typeface="Proxima Nova Semibold"/>
              <a:ea typeface="Proxima Nova Semibold"/>
              <a:cs typeface="Proxima Nova Semibold"/>
              <a:sym typeface="Proxima Nova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p:cNvPicPr preferRelativeResize="0"/>
          <p:nvPr/>
        </p:nvPicPr>
        <p:blipFill rotWithShape="1">
          <a:blip r:embed="rId3">
            <a:alphaModFix/>
          </a:blip>
          <a:srcRect t="12058" b="12950"/>
          <a:stretch/>
        </p:blipFill>
        <p:spPr>
          <a:xfrm>
            <a:off x="0" y="25"/>
            <a:ext cx="9144001" cy="5143499"/>
          </a:xfrm>
          <a:prstGeom prst="rect">
            <a:avLst/>
          </a:prstGeom>
          <a:noFill/>
          <a:ln>
            <a:noFill/>
          </a:ln>
        </p:spPr>
      </p:pic>
      <p:pic>
        <p:nvPicPr>
          <p:cNvPr id="81" name="Google Shape;81;p17"/>
          <p:cNvPicPr preferRelativeResize="0"/>
          <p:nvPr/>
        </p:nvPicPr>
        <p:blipFill>
          <a:blip r:embed="rId4">
            <a:alphaModFix/>
          </a:blip>
          <a:stretch>
            <a:fillRect/>
          </a:stretch>
        </p:blipFill>
        <p:spPr>
          <a:xfrm>
            <a:off x="7514074" y="4475572"/>
            <a:ext cx="1351723" cy="394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3">
            <a:alphaModFix/>
          </a:blip>
          <a:srcRect t="15658" r="67048" b="21479"/>
          <a:stretch/>
        </p:blipFill>
        <p:spPr>
          <a:xfrm>
            <a:off x="0" y="828875"/>
            <a:ext cx="2918592" cy="3115674"/>
          </a:xfrm>
          <a:prstGeom prst="rect">
            <a:avLst/>
          </a:prstGeom>
          <a:noFill/>
          <a:ln>
            <a:noFill/>
          </a:ln>
        </p:spPr>
      </p:pic>
      <p:pic>
        <p:nvPicPr>
          <p:cNvPr id="87" name="Google Shape;87;p18"/>
          <p:cNvPicPr preferRelativeResize="0"/>
          <p:nvPr/>
        </p:nvPicPr>
        <p:blipFill rotWithShape="1">
          <a:blip r:embed="rId3">
            <a:alphaModFix/>
          </a:blip>
          <a:srcRect l="33241" t="15658" r="35434" b="21479"/>
          <a:stretch/>
        </p:blipFill>
        <p:spPr>
          <a:xfrm>
            <a:off x="3091552" y="828875"/>
            <a:ext cx="2774570" cy="3115674"/>
          </a:xfrm>
          <a:prstGeom prst="rect">
            <a:avLst/>
          </a:prstGeom>
          <a:noFill/>
          <a:ln>
            <a:noFill/>
          </a:ln>
        </p:spPr>
      </p:pic>
      <p:pic>
        <p:nvPicPr>
          <p:cNvPr id="88" name="Google Shape;88;p18"/>
          <p:cNvPicPr preferRelativeResize="0"/>
          <p:nvPr/>
        </p:nvPicPr>
        <p:blipFill rotWithShape="1">
          <a:blip r:embed="rId3">
            <a:alphaModFix/>
          </a:blip>
          <a:srcRect l="64945" t="15658" b="21479"/>
          <a:stretch/>
        </p:blipFill>
        <p:spPr>
          <a:xfrm>
            <a:off x="6039084" y="828863"/>
            <a:ext cx="3104916" cy="3115700"/>
          </a:xfrm>
          <a:prstGeom prst="rect">
            <a:avLst/>
          </a:prstGeom>
          <a:noFill/>
          <a:ln>
            <a:noFill/>
          </a:ln>
        </p:spPr>
      </p:pic>
      <p:pic>
        <p:nvPicPr>
          <p:cNvPr id="89" name="Google Shape;89;p18"/>
          <p:cNvPicPr preferRelativeResize="0"/>
          <p:nvPr/>
        </p:nvPicPr>
        <p:blipFill>
          <a:blip r:embed="rId4">
            <a:alphaModFix/>
          </a:blip>
          <a:stretch>
            <a:fillRect/>
          </a:stretch>
        </p:blipFill>
        <p:spPr>
          <a:xfrm>
            <a:off x="7514074" y="4475572"/>
            <a:ext cx="1351723" cy="39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1124725" y="1329863"/>
            <a:ext cx="6894550" cy="2010124"/>
          </a:xfrm>
          <a:prstGeom prst="rect">
            <a:avLst/>
          </a:prstGeom>
          <a:noFill/>
          <a:ln>
            <a:noFill/>
          </a:ln>
        </p:spPr>
      </p:pic>
      <p:pic>
        <p:nvPicPr>
          <p:cNvPr id="95" name="Google Shape;95;p19"/>
          <p:cNvPicPr preferRelativeResize="0"/>
          <p:nvPr/>
        </p:nvPicPr>
        <p:blipFill>
          <a:blip r:embed="rId4">
            <a:alphaModFix/>
          </a:blip>
          <a:stretch>
            <a:fillRect/>
          </a:stretch>
        </p:blipFill>
        <p:spPr>
          <a:xfrm>
            <a:off x="340263" y="4299325"/>
            <a:ext cx="1636619" cy="570350"/>
          </a:xfrm>
          <a:prstGeom prst="rect">
            <a:avLst/>
          </a:prstGeom>
          <a:noFill/>
          <a:ln>
            <a:noFill/>
          </a:ln>
        </p:spPr>
      </p:pic>
      <p:pic>
        <p:nvPicPr>
          <p:cNvPr id="96" name="Google Shape;96;p19"/>
          <p:cNvPicPr preferRelativeResize="0"/>
          <p:nvPr/>
        </p:nvPicPr>
        <p:blipFill>
          <a:blip r:embed="rId5">
            <a:alphaModFix/>
          </a:blip>
          <a:stretch>
            <a:fillRect/>
          </a:stretch>
        </p:blipFill>
        <p:spPr>
          <a:xfrm>
            <a:off x="3526405" y="4305124"/>
            <a:ext cx="2054188" cy="558751"/>
          </a:xfrm>
          <a:prstGeom prst="rect">
            <a:avLst/>
          </a:prstGeom>
          <a:noFill/>
          <a:ln>
            <a:noFill/>
          </a:ln>
        </p:spPr>
      </p:pic>
      <p:pic>
        <p:nvPicPr>
          <p:cNvPr id="97" name="Google Shape;97;p19"/>
          <p:cNvPicPr preferRelativeResize="0"/>
          <p:nvPr/>
        </p:nvPicPr>
        <p:blipFill>
          <a:blip r:embed="rId6">
            <a:alphaModFix/>
          </a:blip>
          <a:stretch>
            <a:fillRect/>
          </a:stretch>
        </p:blipFill>
        <p:spPr>
          <a:xfrm>
            <a:off x="7130116" y="4345700"/>
            <a:ext cx="1636621" cy="477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p:cNvPicPr preferRelativeResize="0"/>
          <p:nvPr/>
        </p:nvPicPr>
        <p:blipFill rotWithShape="1">
          <a:blip r:embed="rId3">
            <a:alphaModFix/>
          </a:blip>
          <a:srcRect b="15768"/>
          <a:stretch/>
        </p:blipFill>
        <p:spPr>
          <a:xfrm>
            <a:off x="-1" y="0"/>
            <a:ext cx="9144000" cy="5143499"/>
          </a:xfrm>
          <a:prstGeom prst="rect">
            <a:avLst/>
          </a:prstGeom>
          <a:noFill/>
          <a:ln>
            <a:noFill/>
          </a:ln>
        </p:spPr>
      </p:pic>
      <p:sp>
        <p:nvSpPr>
          <p:cNvPr id="103" name="Google Shape;103;p20"/>
          <p:cNvSpPr txBox="1"/>
          <p:nvPr/>
        </p:nvSpPr>
        <p:spPr>
          <a:xfrm>
            <a:off x="625350" y="108975"/>
            <a:ext cx="4259700" cy="115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FFFFFF"/>
                </a:solidFill>
                <a:latin typeface="Proxima Nova"/>
                <a:ea typeface="Proxima Nova"/>
                <a:cs typeface="Proxima Nova"/>
                <a:sym typeface="Proxima Nova"/>
              </a:rPr>
              <a:t>We acknowledge the land and water we work on is the traditional, ancestral and unceded territories of the Tsleil-Waututh (sel̓íl̓witulh), Squamish (sḵwx̱wú7mesh), and Musqueam (xʷməθkʷəy̓əm) First Nations. </a:t>
            </a:r>
            <a:endParaRPr sz="1500" b="1">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1800">
              <a:latin typeface="Proxima Nova"/>
              <a:ea typeface="Proxima Nova"/>
              <a:cs typeface="Proxima Nova"/>
              <a:sym typeface="Proxima Nova"/>
            </a:endParaRPr>
          </a:p>
        </p:txBody>
      </p:sp>
      <p:sp>
        <p:nvSpPr>
          <p:cNvPr id="104" name="Google Shape;104;p20"/>
          <p:cNvSpPr txBox="1"/>
          <p:nvPr/>
        </p:nvSpPr>
        <p:spPr>
          <a:xfrm>
            <a:off x="6913500" y="4793475"/>
            <a:ext cx="2078100" cy="22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D9D9D9"/>
                </a:solidFill>
                <a:latin typeface="Proxima Nova"/>
                <a:ea typeface="Proxima Nova"/>
                <a:cs typeface="Proxima Nova"/>
                <a:sym typeface="Proxima Nova"/>
              </a:rPr>
              <a:t>Photo: Vancouver Media Co-op</a:t>
            </a:r>
            <a:endParaRPr sz="1000">
              <a:solidFill>
                <a:srgbClr val="D9D9D9"/>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CDC"/>
        </a:solidFill>
        <a:effectLst/>
      </p:bgPr>
    </p:bg>
    <p:spTree>
      <p:nvGrpSpPr>
        <p:cNvPr id="1" name="Shape 108"/>
        <p:cNvGrpSpPr/>
        <p:nvPr/>
      </p:nvGrpSpPr>
      <p:grpSpPr>
        <a:xfrm>
          <a:off x="0" y="0"/>
          <a:ext cx="0" cy="0"/>
          <a:chOff x="0" y="0"/>
          <a:chExt cx="0" cy="0"/>
        </a:xfrm>
      </p:grpSpPr>
      <p:pic>
        <p:nvPicPr>
          <p:cNvPr id="109" name="Google Shape;109;p21"/>
          <p:cNvPicPr preferRelativeResize="0"/>
          <p:nvPr/>
        </p:nvPicPr>
        <p:blipFill rotWithShape="1">
          <a:blip r:embed="rId3">
            <a:alphaModFix/>
          </a:blip>
          <a:srcRect l="28403" r="20047"/>
          <a:stretch/>
        </p:blipFill>
        <p:spPr>
          <a:xfrm>
            <a:off x="5165700" y="0"/>
            <a:ext cx="3978300" cy="5143500"/>
          </a:xfrm>
          <a:prstGeom prst="rect">
            <a:avLst/>
          </a:prstGeom>
          <a:noFill/>
          <a:ln>
            <a:noFill/>
          </a:ln>
        </p:spPr>
      </p:pic>
      <p:sp>
        <p:nvSpPr>
          <p:cNvPr id="110" name="Google Shape;110;p21"/>
          <p:cNvSpPr txBox="1"/>
          <p:nvPr/>
        </p:nvSpPr>
        <p:spPr>
          <a:xfrm>
            <a:off x="379500" y="386750"/>
            <a:ext cx="4516800" cy="131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rgbClr val="FFFFFF"/>
                </a:solidFill>
                <a:latin typeface="Proxima Nova Extrabold"/>
                <a:ea typeface="Proxima Nova Extrabold"/>
                <a:cs typeface="Proxima Nova Extrabold"/>
                <a:sym typeface="Proxima Nova Extrabold"/>
              </a:rPr>
              <a:t>Vancouver Water Monitoring Program</a:t>
            </a:r>
            <a:endParaRPr sz="3600">
              <a:solidFill>
                <a:srgbClr val="FFFFFF"/>
              </a:solidFill>
              <a:latin typeface="Proxima Nova Extrabold"/>
              <a:ea typeface="Proxima Nova Extrabold"/>
              <a:cs typeface="Proxima Nova Extrabold"/>
              <a:sym typeface="Proxima Nova Extrabold"/>
            </a:endParaRPr>
          </a:p>
        </p:txBody>
      </p:sp>
      <p:sp>
        <p:nvSpPr>
          <p:cNvPr id="111" name="Google Shape;111;p21"/>
          <p:cNvSpPr txBox="1"/>
          <p:nvPr/>
        </p:nvSpPr>
        <p:spPr>
          <a:xfrm>
            <a:off x="512400" y="1900025"/>
            <a:ext cx="4172400" cy="2603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Recreational water quality (ie. </a:t>
            </a:r>
            <a:r>
              <a:rPr lang="en" sz="1800" b="1" i="1">
                <a:solidFill>
                  <a:srgbClr val="FFFFFF"/>
                </a:solidFill>
                <a:latin typeface="Proxima Nova"/>
                <a:ea typeface="Proxima Nova"/>
                <a:cs typeface="Proxima Nova"/>
                <a:sym typeface="Proxima Nova"/>
              </a:rPr>
              <a:t>E.coli</a:t>
            </a:r>
            <a:r>
              <a:rPr lang="en" sz="1800" b="1">
                <a:solidFill>
                  <a:srgbClr val="FFFFFF"/>
                </a:solidFill>
                <a:latin typeface="Proxima Nova"/>
                <a:ea typeface="Proxima Nova"/>
                <a:cs typeface="Proxima Nova"/>
                <a:sym typeface="Proxima Nova"/>
              </a:rPr>
              <a:t>)</a:t>
            </a:r>
            <a:endParaRPr sz="1800" b="1">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Three locations in False Creek</a:t>
            </a:r>
            <a:endParaRPr sz="1800" b="1">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Citizen science-led</a:t>
            </a:r>
            <a:endParaRPr sz="1800" b="1">
              <a:solidFill>
                <a:srgbClr val="FFFFFF"/>
              </a:solidFill>
              <a:latin typeface="Proxima Nova"/>
              <a:ea typeface="Proxima Nova"/>
              <a:cs typeface="Proxima Nova"/>
              <a:sym typeface="Proxima Nova"/>
            </a:endParaRPr>
          </a:p>
          <a:p>
            <a:pPr marL="457200" lvl="0" indent="0" algn="l" rtl="0">
              <a:spcBef>
                <a:spcPts val="0"/>
              </a:spcBef>
              <a:spcAft>
                <a:spcPts val="0"/>
              </a:spcAft>
              <a:buNone/>
            </a:pPr>
            <a:endParaRPr sz="1800" b="1">
              <a:solidFill>
                <a:srgbClr val="FFFFFF"/>
              </a:solidFill>
              <a:latin typeface="Proxima Nova"/>
              <a:ea typeface="Proxima Nova"/>
              <a:cs typeface="Proxima Nova"/>
              <a:sym typeface="Proxima Nova"/>
            </a:endParaRPr>
          </a:p>
          <a:p>
            <a:pPr marL="457200" lvl="0" indent="-342900" algn="l" rtl="0">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Collect, Share, Connect</a:t>
            </a:r>
            <a:endParaRPr sz="1800" b="1">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1667</Words>
  <Application>Microsoft Office PowerPoint</Application>
  <PresentationFormat>On-screen Show (16:9)</PresentationFormat>
  <Paragraphs>86</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Proxima Nova Extrabold</vt:lpstr>
      <vt:lpstr>Proxima Nova Semibold</vt:lpstr>
      <vt:lpstr>Proxima Nova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 ~/\</dc:creator>
  <cp:lastModifiedBy>Jacqui McMullen</cp:lastModifiedBy>
  <cp:revision>1</cp:revision>
  <dcterms:modified xsi:type="dcterms:W3CDTF">2020-12-16T06:19:04Z</dcterms:modified>
</cp:coreProperties>
</file>